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859" r:id="rId2"/>
    <p:sldId id="986" r:id="rId3"/>
    <p:sldId id="991" r:id="rId4"/>
    <p:sldId id="992" r:id="rId5"/>
    <p:sldId id="993" r:id="rId6"/>
    <p:sldId id="1013" r:id="rId7"/>
    <p:sldId id="994" r:id="rId8"/>
    <p:sldId id="995" r:id="rId9"/>
    <p:sldId id="996" r:id="rId10"/>
    <p:sldId id="1014" r:id="rId11"/>
    <p:sldId id="997" r:id="rId12"/>
    <p:sldId id="998" r:id="rId13"/>
    <p:sldId id="1012" r:id="rId14"/>
    <p:sldId id="999" r:id="rId15"/>
    <p:sldId id="1000" r:id="rId16"/>
    <p:sldId id="1001" r:id="rId17"/>
    <p:sldId id="1016" r:id="rId18"/>
    <p:sldId id="1002" r:id="rId19"/>
    <p:sldId id="1003" r:id="rId20"/>
    <p:sldId id="1004" r:id="rId21"/>
    <p:sldId id="1005" r:id="rId22"/>
    <p:sldId id="1006" r:id="rId23"/>
    <p:sldId id="1007" r:id="rId24"/>
    <p:sldId id="1008" r:id="rId25"/>
    <p:sldId id="1009" r:id="rId26"/>
    <p:sldId id="1010" r:id="rId2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117551"/>
            <a:ext cx="1219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第六单元</a:t>
            </a: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提优测评卷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3125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667250" algn="l"/>
                <a:tab pos="5645150" algn="l"/>
                <a:tab pos="8161338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long	A. short	B. play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7250" algn="l"/>
                <a:tab pos="5645150" algn="l"/>
                <a:tab pos="8161338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7250" algn="l"/>
                <a:tab pos="5645150" algn="l"/>
                <a:tab pos="8161338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at	A. in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write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7250" algn="l"/>
                <a:tab pos="5645150" algn="l"/>
                <a:tab pos="8161338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7250" algn="l"/>
                <a:tab pos="5645150" algn="l"/>
                <a:tab pos="8161338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7250" algn="l"/>
                <a:tab pos="5645150" algn="l"/>
                <a:tab pos="8161338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play	A. tiger	B. dance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514014" y="162880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short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都是形容词；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玩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514014" y="2989919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都是介词；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write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写字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7"/>
          <p:cNvSpPr txBox="1">
            <a:spLocks/>
          </p:cNvSpPr>
          <p:nvPr/>
        </p:nvSpPr>
        <p:spPr bwMode="auto">
          <a:xfrm>
            <a:off x="514014" y="500440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玩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跳舞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都是动词；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tiger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老虎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是名词。故选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12495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01638" y="24737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44371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067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33333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单项选择。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Let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play games.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645150" algn="l"/>
                <a:tab pos="9058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us	C. are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9890" y="1989249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514014" y="3124125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let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是动词，后面接宾格形式。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的宾格形式，而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042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687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021263" algn="l"/>
                <a:tab pos="81010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We like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021263" algn="l"/>
                <a:tab pos="81010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potato	B. a potato	C. potatoes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1263" algn="l"/>
                <a:tab pos="8101013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1263" algn="l"/>
                <a:tab pos="8101013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1263" algn="l"/>
                <a:tab pos="810101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We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fun at school.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021263" algn="l"/>
                <a:tab pos="81010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has	B. are	C. have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9"/>
          <p:cNvSpPr txBox="1">
            <a:spLocks/>
          </p:cNvSpPr>
          <p:nvPr/>
        </p:nvSpPr>
        <p:spPr bwMode="auto">
          <a:xfrm>
            <a:off x="586022" y="2276872"/>
            <a:ext cx="11269824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喜欢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，后面接可数名词复数或不可数名词。可数名词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potato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的复数形式是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potatoes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586022" y="4862127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 fun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是固定搭配，意为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玩得开心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，主语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是第一人称复数，谓语动词用动词原形，故选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30435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86104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9258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68760"/>
            <a:ext cx="11521280" cy="3672408"/>
          </a:xfrm>
          <a:prstGeom prst="rect">
            <a:avLst/>
          </a:prstGeom>
        </p:spPr>
      </p:pic>
      <p:sp>
        <p:nvSpPr>
          <p:cNvPr id="12" name="内容占位符 11"/>
          <p:cNvSpPr>
            <a:spLocks noGrp="1"/>
          </p:cNvSpPr>
          <p:nvPr>
            <p:ph idx="1"/>
          </p:nvPr>
        </p:nvSpPr>
        <p:spPr>
          <a:xfrm>
            <a:off x="360854" y="1474906"/>
            <a:ext cx="11485848" cy="332398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的相关短语</a:t>
            </a:r>
            <a:endParaRPr lang="zh-CN" altLang="zh-CN" sz="16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 a look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看一看</a:t>
            </a:r>
            <a:endParaRPr lang="zh-CN" altLang="zh-CN" sz="16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 a good time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玩得开心，过得愉快</a:t>
            </a:r>
            <a:endParaRPr lang="zh-CN" altLang="zh-CN" sz="16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 </a:t>
            </a: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breakfast/lunch/dinner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吃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早餐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午餐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晚餐</a:t>
            </a:r>
            <a:endParaRPr lang="zh-CN" altLang="zh-CN" sz="16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 a cold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感冒　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 a rest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休息</a:t>
            </a:r>
            <a:endParaRPr lang="zh-CN" altLang="zh-CN" sz="160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688" y="1251508"/>
            <a:ext cx="1944216" cy="649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30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83213" algn="l"/>
                <a:tab pos="81010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We like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school.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383213" algn="l"/>
                <a:tab pos="81010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me	B. our	C. us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83213" algn="l"/>
                <a:tab pos="8101013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83213" algn="l"/>
                <a:tab pos="8101013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83213" algn="l"/>
                <a:tab pos="810101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We read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write.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383213" algn="l"/>
                <a:tab pos="81010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and	B. to	C. too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33203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句意：我们喜欢</a:t>
            </a:r>
            <a:r>
              <a:rPr lang="zh-CN" altLang="zh-CN" b="1" u="sng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学校。形容词性物主代词可以修饰名词。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42006" y="493239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read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write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是并列的两个动词，需用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连接，故选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008516" y="1240970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7890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250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 根据图片提示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从方框中选择合适的单词完成句子。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write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play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school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dance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read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2206774" y="1556792"/>
            <a:ext cx="7848872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645024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Lily can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Yang Ming can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2276872"/>
            <a:ext cx="9289032" cy="130635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596233" y="378904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E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429309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图片为女孩读书，故选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。句意：莉莉会读书。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502918" y="50506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内容占位符 4"/>
          <p:cNvSpPr txBox="1">
            <a:spLocks/>
          </p:cNvSpPr>
          <p:nvPr/>
        </p:nvSpPr>
        <p:spPr bwMode="auto">
          <a:xfrm>
            <a:off x="360854" y="558046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图片为男孩写字，故选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write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。句意：杨明会写字。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852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57783"/>
            <a:ext cx="11485848" cy="4847481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write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play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school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dance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read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She can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Let’s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games.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2134766" y="1115159"/>
            <a:ext cx="7992888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654" y="1814905"/>
            <a:ext cx="9361040" cy="131647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494806" y="3242875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6574" y="3890947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图片为女孩跳舞，故选</a:t>
            </a:r>
            <a:r>
              <a:rPr lang="en-US" altLang="zh-CN">
                <a:ea typeface="楷体" panose="02010609060101010101" pitchFamily="49" charset="-122"/>
              </a:rPr>
              <a:t>dance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。句意：她会跳舞。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062758" y="4486175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5"/>
          <p:cNvSpPr txBox="1">
            <a:spLocks/>
          </p:cNvSpPr>
          <p:nvPr/>
        </p:nvSpPr>
        <p:spPr bwMode="auto">
          <a:xfrm>
            <a:off x="406574" y="506223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图片为孩子们做游戏，故选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。句意：让我们做游戏吧。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598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17711"/>
            <a:ext cx="11485848" cy="2908489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write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play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school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dance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read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 is my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 like it.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2134766" y="1275087"/>
            <a:ext cx="7992888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654" y="1974833"/>
            <a:ext cx="9361040" cy="131647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782838" y="3402803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内容占位符 6"/>
          <p:cNvSpPr txBox="1">
            <a:spLocks/>
          </p:cNvSpPr>
          <p:nvPr/>
        </p:nvSpPr>
        <p:spPr bwMode="auto">
          <a:xfrm>
            <a:off x="360854" y="399803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图片为两个孩子在学校门口，故选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school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。句意：这是我的学校。我喜欢它。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59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选出与所给句子相对应的图片。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I can read.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645150" algn="l"/>
                <a:tab pos="9151938" algn="l"/>
                <a:tab pos="98615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81.jpg" descr="id:21474892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2420888"/>
            <a:ext cx="1224136" cy="930655"/>
          </a:xfrm>
          <a:prstGeom prst="rect">
            <a:avLst/>
          </a:prstGeom>
        </p:spPr>
      </p:pic>
      <p:pic>
        <p:nvPicPr>
          <p:cNvPr id="4" name="a82a.jpg" descr="id:214748928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599262" y="2276872"/>
            <a:ext cx="1192104" cy="847545"/>
          </a:xfrm>
          <a:prstGeom prst="rect">
            <a:avLst/>
          </a:prstGeom>
        </p:spPr>
      </p:pic>
      <p:pic>
        <p:nvPicPr>
          <p:cNvPr id="5" name="tb34.jpg" descr="id:214748929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0343678" y="2204864"/>
            <a:ext cx="1126976" cy="1008112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82638" y="184482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7"/>
          <p:cNvSpPr txBox="1">
            <a:spLocks/>
          </p:cNvSpPr>
          <p:nvPr/>
        </p:nvSpPr>
        <p:spPr bwMode="auto">
          <a:xfrm>
            <a:off x="622598" y="342022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相对应。句意：我会读书。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333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1341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I sing at school.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38700" algn="l"/>
                <a:tab pos="8970963" algn="l"/>
                <a:tab pos="98615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C.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83.jpg" descr="id:21474893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2052074"/>
            <a:ext cx="792088" cy="1031600"/>
          </a:xfrm>
          <a:prstGeom prst="rect">
            <a:avLst/>
          </a:prstGeom>
        </p:spPr>
      </p:pic>
      <p:pic>
        <p:nvPicPr>
          <p:cNvPr id="4" name="a84.jpg" descr="id:214748930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311230" y="2082678"/>
            <a:ext cx="710050" cy="1049516"/>
          </a:xfrm>
          <a:prstGeom prst="rect">
            <a:avLst/>
          </a:prstGeom>
        </p:spPr>
      </p:pic>
      <p:pic>
        <p:nvPicPr>
          <p:cNvPr id="5" name="tb35.jpg" descr="id:214748931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0055646" y="1980065"/>
            <a:ext cx="763799" cy="106366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82638" y="145684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8"/>
          <p:cNvSpPr txBox="1">
            <a:spLocks/>
          </p:cNvSpPr>
          <p:nvPr/>
        </p:nvSpPr>
        <p:spPr bwMode="auto">
          <a:xfrm>
            <a:off x="514014" y="320420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唱歌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相对应。句意：我在学校唱歌。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994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 力 部 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选出你所听到的单词。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7250" algn="l"/>
                <a:tab pos="5645150" algn="l"/>
                <a:tab pos="7797800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sing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dance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read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7250" algn="l"/>
                <a:tab pos="5645150" algn="l"/>
                <a:tab pos="7797800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go	B. write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play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7250" algn="l"/>
                <a:tab pos="5645150" algn="l"/>
                <a:tab pos="7797800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like	B. school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every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7250" algn="l"/>
                <a:tab pos="5645150" algn="l"/>
                <a:tab pos="7797800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our	B. my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7250" algn="l"/>
                <a:tab pos="5645150" algn="l"/>
                <a:tab pos="7797800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we	B. she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he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40850" y="2132856"/>
            <a:ext cx="8034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sing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95606" y="2780928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play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695606" y="3409836"/>
            <a:ext cx="1141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school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92411" y="4077072"/>
            <a:ext cx="723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our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695606" y="4797152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he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982638" y="211369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2638" y="27809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17142" y="340312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70334" y="407707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82638" y="47251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3976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Well done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	B.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tt13.jpg" descr="id:21474893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26854" y="1988840"/>
            <a:ext cx="1209517" cy="1220336"/>
          </a:xfrm>
          <a:prstGeom prst="rect">
            <a:avLst/>
          </a:prstGeom>
        </p:spPr>
      </p:pic>
      <p:pic>
        <p:nvPicPr>
          <p:cNvPr id="4" name="tb36.jpg" descr="id:214748932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879182" y="1916832"/>
            <a:ext cx="765956" cy="1188962"/>
          </a:xfrm>
          <a:prstGeom prst="rect">
            <a:avLst/>
          </a:prstGeom>
        </p:spPr>
      </p:pic>
      <p:pic>
        <p:nvPicPr>
          <p:cNvPr id="5" name="a85.jpg" descr="id:214748933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263558" y="1789946"/>
            <a:ext cx="822212" cy="990982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82638" y="13936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9"/>
          <p:cNvSpPr txBox="1">
            <a:spLocks/>
          </p:cNvSpPr>
          <p:nvPr/>
        </p:nvSpPr>
        <p:spPr bwMode="auto">
          <a:xfrm>
            <a:off x="514014" y="328498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well done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做得好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相对应。句意：做得好！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527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3135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We read and write.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	B.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tt14.jpg" descr="id:214748934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1916832"/>
            <a:ext cx="1638548" cy="1001137"/>
          </a:xfrm>
          <a:prstGeom prst="rect">
            <a:avLst/>
          </a:prstGeom>
        </p:spPr>
      </p:pic>
      <p:pic>
        <p:nvPicPr>
          <p:cNvPr id="4" name="a87.jpg" descr="id:214748934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935638" y="1851798"/>
            <a:ext cx="1743744" cy="932493"/>
          </a:xfrm>
          <a:prstGeom prst="rect">
            <a:avLst/>
          </a:prstGeom>
        </p:spPr>
      </p:pic>
      <p:pic>
        <p:nvPicPr>
          <p:cNvPr id="5" name="tb37.jpg" descr="id:214748935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268144" y="1700808"/>
            <a:ext cx="1219550" cy="97974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42342" y="12495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0"/>
          <p:cNvSpPr txBox="1">
            <a:spLocks/>
          </p:cNvSpPr>
          <p:nvPr/>
        </p:nvSpPr>
        <p:spPr bwMode="auto">
          <a:xfrm>
            <a:off x="586022" y="3068960"/>
            <a:ext cx="1119781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read and write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读书和写字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相对应。句意：我们读书写字。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109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We play games at school.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	B.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88.jpg" descr="id:21474893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2420888"/>
            <a:ext cx="1555059" cy="1080120"/>
          </a:xfrm>
          <a:prstGeom prst="rect">
            <a:avLst/>
          </a:prstGeom>
        </p:spPr>
      </p:pic>
      <p:pic>
        <p:nvPicPr>
          <p:cNvPr id="4" name="bt30.jpg" descr="id:214748937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879182" y="2276872"/>
            <a:ext cx="1487491" cy="1076203"/>
          </a:xfrm>
          <a:prstGeom prst="rect">
            <a:avLst/>
          </a:prstGeom>
        </p:spPr>
      </p:pic>
      <p:pic>
        <p:nvPicPr>
          <p:cNvPr id="5" name="tb38.jpg" descr="id:214748937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263558" y="2334191"/>
            <a:ext cx="1164336" cy="1094809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99890" y="166439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1"/>
          <p:cNvSpPr txBox="1">
            <a:spLocks/>
          </p:cNvSpPr>
          <p:nvPr/>
        </p:nvSpPr>
        <p:spPr bwMode="auto">
          <a:xfrm>
            <a:off x="586022" y="356424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play games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做游戏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相对应。句意：我们在学校做游戏。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354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 给单词排排队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把它们组成一列完整的小火车吧。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在车厢里写上序号和标点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our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school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km83.jpg" descr="id:21474893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2924944"/>
            <a:ext cx="8720371" cy="158417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566814" y="3553852"/>
            <a:ext cx="62055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cs typeface="宋体" panose="02010600030101010101" pitchFamily="2" charset="-122"/>
              </a:rPr>
              <a:t>④</a:t>
            </a:r>
            <a:r>
              <a:rPr lang="en-US" altLang="zh-CN" dirty="0" smtClean="0">
                <a:cs typeface="宋体" panose="02010600030101010101" pitchFamily="2" charset="-122"/>
              </a:rPr>
              <a:t>            </a:t>
            </a:r>
            <a:r>
              <a:rPr lang="zh-CN" altLang="zh-CN" smtClean="0">
                <a:cs typeface="宋体" panose="02010600030101010101" pitchFamily="2" charset="-122"/>
              </a:rPr>
              <a:t>②</a:t>
            </a:r>
            <a:r>
              <a:rPr lang="en-US" altLang="zh-CN" dirty="0" smtClean="0">
                <a:cs typeface="宋体" panose="02010600030101010101" pitchFamily="2" charset="-122"/>
              </a:rPr>
              <a:t>             </a:t>
            </a:r>
            <a:r>
              <a:rPr lang="zh-CN" altLang="zh-CN" smtClean="0">
                <a:cs typeface="宋体" panose="02010600030101010101" pitchFamily="2" charset="-122"/>
              </a:rPr>
              <a:t>①</a:t>
            </a:r>
            <a:r>
              <a:rPr lang="en-US" altLang="zh-CN" dirty="0" smtClean="0">
                <a:cs typeface="宋体" panose="02010600030101010101" pitchFamily="2" charset="-122"/>
              </a:rPr>
              <a:t>            </a:t>
            </a:r>
            <a:r>
              <a:rPr lang="zh-CN" altLang="zh-CN" smtClean="0">
                <a:cs typeface="宋体" panose="02010600030101010101" pitchFamily="2" charset="-122"/>
              </a:rPr>
              <a:t>③</a:t>
            </a:r>
            <a:r>
              <a:rPr lang="en-US" altLang="zh-CN" dirty="0" smtClean="0">
                <a:cs typeface="宋体" panose="02010600030101010101" pitchFamily="2" charset="-122"/>
              </a:rPr>
              <a:t>             </a:t>
            </a:r>
            <a:r>
              <a:rPr lang="en-US" altLang="zh-CN" dirty="0" smtClean="0">
                <a:ea typeface="楷体" panose="02010609060101010101" pitchFamily="49" charset="-122"/>
              </a:rPr>
              <a:t>.</a:t>
            </a:r>
            <a:endParaRPr lang="zh-CN" altLang="en-US"/>
          </a:p>
        </p:txBody>
      </p:sp>
      <p:sp>
        <p:nvSpPr>
          <p:cNvPr id="5" name="内容占位符 12"/>
          <p:cNvSpPr txBox="1">
            <a:spLocks/>
          </p:cNvSpPr>
          <p:nvPr/>
        </p:nvSpPr>
        <p:spPr bwMode="auto">
          <a:xfrm>
            <a:off x="513254" y="457583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根据句号可知，本题为陈述句。主语是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谓语动词是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like,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整理语序后，句子是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“We like our school.”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我们喜欢我们的学校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④②①③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1857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your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school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km84.jpg" descr="id:21474893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916832"/>
            <a:ext cx="9513132" cy="172819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710830" y="2636912"/>
            <a:ext cx="67441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cs typeface="宋体" panose="02010600030101010101" pitchFamily="2" charset="-122"/>
              </a:rPr>
              <a:t>④</a:t>
            </a:r>
            <a:r>
              <a:rPr lang="en-US" altLang="zh-CN" smtClean="0">
                <a:cs typeface="宋体" panose="02010600030101010101" pitchFamily="2" charset="-122"/>
              </a:rPr>
              <a:t>              </a:t>
            </a:r>
            <a:r>
              <a:rPr lang="zh-CN" altLang="zh-CN" smtClean="0">
                <a:cs typeface="宋体" panose="02010600030101010101" pitchFamily="2" charset="-122"/>
              </a:rPr>
              <a:t>②</a:t>
            </a:r>
            <a:r>
              <a:rPr lang="en-US" altLang="zh-CN" smtClean="0">
                <a:cs typeface="宋体" panose="02010600030101010101" pitchFamily="2" charset="-122"/>
              </a:rPr>
              <a:t>             </a:t>
            </a:r>
            <a:r>
              <a:rPr lang="zh-CN" altLang="zh-CN" smtClean="0">
                <a:cs typeface="宋体" panose="02010600030101010101" pitchFamily="2" charset="-122"/>
              </a:rPr>
              <a:t>①</a:t>
            </a:r>
            <a:r>
              <a:rPr lang="en-US" altLang="zh-CN" smtClean="0">
                <a:cs typeface="宋体" panose="02010600030101010101" pitchFamily="2" charset="-122"/>
              </a:rPr>
              <a:t>              </a:t>
            </a:r>
            <a:r>
              <a:rPr lang="zh-CN" altLang="zh-CN" smtClean="0">
                <a:cs typeface="宋体" panose="02010600030101010101" pitchFamily="2" charset="-122"/>
              </a:rPr>
              <a:t>③</a:t>
            </a:r>
            <a:r>
              <a:rPr lang="en-US" altLang="zh-CN" smtClean="0">
                <a:cs typeface="宋体" panose="02010600030101010101" pitchFamily="2" charset="-122"/>
              </a:rPr>
              <a:t>              </a:t>
            </a:r>
            <a:r>
              <a:rPr lang="en-US" altLang="zh-CN" smtClean="0"/>
              <a:t>?</a:t>
            </a:r>
            <a:endParaRPr lang="zh-CN" altLang="en-US"/>
          </a:p>
        </p:txBody>
      </p:sp>
      <p:sp>
        <p:nvSpPr>
          <p:cNvPr id="5" name="内容占位符 13"/>
          <p:cNvSpPr txBox="1">
            <a:spLocks/>
          </p:cNvSpPr>
          <p:nvPr/>
        </p:nvSpPr>
        <p:spPr bwMode="auto">
          <a:xfrm>
            <a:off x="360854" y="370999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根据问号可知，本题为疑问句，用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引导。整理语序后，句子是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“Is this your school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们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的学校吗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④②①③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372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婷婷在为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最美校园评选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准备演讲稿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她想向大家展示丰富多彩的校园生活。阅读演讲稿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在括号内用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标出短文中没有出现的活动。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807085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Hello. We are pupils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小学生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This is our school. We go to school every day. And we have fun at school. What can we do at school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We can read. We can write. We can play games. We can sing and dance. We can draw too. We are very happy. We like our school.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486694" y="836712"/>
            <a:ext cx="4060825" cy="581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0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4" y="1124744"/>
            <a:ext cx="6789710" cy="18046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1434" y="1196752"/>
            <a:ext cx="4544412" cy="171361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574926" y="2420888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j-ea"/>
                <a:ea typeface="+mj-ea"/>
              </a:rPr>
              <a:t>√</a:t>
            </a:r>
            <a:endParaRPr lang="zh-CN" altLang="en-US">
              <a:latin typeface="+mj-ea"/>
              <a:ea typeface="+mj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255446" y="2406179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+mj-ea"/>
                <a:ea typeface="+mj-ea"/>
              </a:rPr>
              <a:t>√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063758" y="2348880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j-ea"/>
                <a:ea typeface="+mj-ea"/>
              </a:rPr>
              <a:t>√</a:t>
            </a:r>
            <a:endParaRPr lang="zh-CN" altLang="en-US">
              <a:latin typeface="+mj-ea"/>
              <a:ea typeface="+mj-ea"/>
            </a:endParaRPr>
          </a:p>
        </p:txBody>
      </p:sp>
      <p:sp>
        <p:nvSpPr>
          <p:cNvPr id="9" name="内容占位符 14"/>
          <p:cNvSpPr>
            <a:spLocks noGrp="1"/>
          </p:cNvSpPr>
          <p:nvPr>
            <p:ph idx="1"/>
          </p:nvPr>
        </p:nvSpPr>
        <p:spPr>
          <a:xfrm>
            <a:off x="360854" y="2985952"/>
            <a:ext cx="11485848" cy="188320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短文中的活动分别是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 to school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去上学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read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读书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write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写字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play games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做游戏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sing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唱歌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dance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跳舞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draw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画画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，出现了图片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和图片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。故没有出现的活动图片是第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幅图。</a:t>
            </a:r>
            <a:endParaRPr lang="zh-CN" altLang="zh-CN" sz="27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437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90" y="1628800"/>
            <a:ext cx="11163805" cy="219952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50590" y="3861048"/>
            <a:ext cx="28339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Let’s play games.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653708" y="3861048"/>
            <a:ext cx="26575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We go to school.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671270" y="3861048"/>
            <a:ext cx="27366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 write at school.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806824" y="3861048"/>
            <a:ext cx="21210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Let me read.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766100" y="325910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799062" y="326582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851168" y="3284984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847734" y="32849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228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用数字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4372402"/>
            <a:ext cx="11241855" cy="222495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327606"/>
            <a:ext cx="11485848" cy="3037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err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 to the zoo every day.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Let’s run.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Let’s read and write.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Let’s sing and dance.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play games at school.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14686" y="5930116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3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74926" y="5930116"/>
            <a:ext cx="453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 5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519142" y="5930116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1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463358" y="5930116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4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051483" y="5930116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2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556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20792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连一连。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1615440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I’m Liu Tao. I can dance. And I like potatoes.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I’m Yang Ling. I can write and I like yogurt.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I’m Wang Bing. I can draw and I like oranges.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I’m Su Hai. I can read and I like apples.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78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2248" y="1048722"/>
            <a:ext cx="10785566" cy="4972566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2206774" y="2636912"/>
            <a:ext cx="2736304" cy="108012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943078" y="3933056"/>
            <a:ext cx="2664296" cy="10081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5015086" y="2780928"/>
            <a:ext cx="4608512" cy="86409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2782838" y="3933056"/>
            <a:ext cx="7704856" cy="10081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2206774" y="2708920"/>
            <a:ext cx="5544616" cy="10081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2206774" y="3933056"/>
            <a:ext cx="8064896" cy="108012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7607374" y="2636912"/>
            <a:ext cx="2736304" cy="10081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5735166" y="3861048"/>
            <a:ext cx="1296144" cy="93610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9572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lnSpc>
                <a:spcPct val="25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5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We </a:t>
            </a:r>
            <a:r>
              <a:rPr lang="en-US" altLang="zh-CN" sz="1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1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school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5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We </a:t>
            </a:r>
            <a:r>
              <a:rPr lang="en-US" altLang="zh-CN" sz="1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school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every day.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694" y="2132856"/>
            <a:ext cx="3119239" cy="7710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3799" y="3212976"/>
            <a:ext cx="3119239" cy="77104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246900" y="2257708"/>
            <a:ext cx="30886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We like our school.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247334" y="3356992"/>
            <a:ext cx="42118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We go to school every day.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679679" y="2149986"/>
            <a:ext cx="2454518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500" dirty="0">
                <a:ea typeface="楷体" panose="02010609060101010101" pitchFamily="49" charset="-122"/>
              </a:rPr>
              <a:t>like </a:t>
            </a:r>
            <a:r>
              <a:rPr lang="en-US" altLang="zh-CN" sz="3500" dirty="0" smtClean="0">
                <a:ea typeface="楷体" panose="02010609060101010101" pitchFamily="49" charset="-122"/>
              </a:rPr>
              <a:t>       our</a:t>
            </a:r>
            <a:endParaRPr lang="zh-CN" altLang="en-US" sz="3500" dirty="0"/>
          </a:p>
        </p:txBody>
      </p:sp>
      <p:sp>
        <p:nvSpPr>
          <p:cNvPr id="8" name="矩形 7"/>
          <p:cNvSpPr/>
          <p:nvPr/>
        </p:nvSpPr>
        <p:spPr>
          <a:xfrm>
            <a:off x="1751687" y="3258984"/>
            <a:ext cx="2241319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500" dirty="0">
                <a:ea typeface="楷体" panose="02010609060101010101" pitchFamily="49" charset="-122"/>
              </a:rPr>
              <a:t>go </a:t>
            </a:r>
            <a:r>
              <a:rPr lang="en-US" altLang="zh-CN" sz="3500" dirty="0" smtClean="0">
                <a:ea typeface="楷体" panose="02010609060101010101" pitchFamily="49" charset="-122"/>
              </a:rPr>
              <a:t>          to</a:t>
            </a:r>
            <a:endParaRPr lang="zh-CN" altLang="en-US" sz="3500" dirty="0"/>
          </a:p>
        </p:txBody>
      </p:sp>
    </p:spTree>
    <p:extLst>
      <p:ext uri="{BB962C8B-B14F-4D97-AF65-F5344CB8AC3E}">
        <p14:creationId xmlns:p14="http://schemas.microsoft.com/office/powerpoint/2010/main" val="2488861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2280"/>
            <a:ext cx="11485848" cy="3323987"/>
          </a:xfrm>
        </p:spPr>
        <p:txBody>
          <a:bodyPr/>
          <a:lstStyle/>
          <a:p>
            <a:pPr hangingPunct="0">
              <a:lnSpc>
                <a:spcPct val="25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We </a:t>
            </a:r>
            <a:r>
              <a:rPr lang="en-US" altLang="zh-CN" sz="1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1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and </a:t>
            </a:r>
            <a:r>
              <a:rPr lang="en-US" altLang="zh-CN" sz="1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1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5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We </a:t>
            </a:r>
            <a:r>
              <a:rPr lang="en-US" altLang="zh-CN" sz="1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too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5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We </a:t>
            </a:r>
            <a:r>
              <a:rPr lang="en-US" altLang="zh-CN" sz="1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at school.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342678" y="1484784"/>
            <a:ext cx="1420495" cy="648335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3430910" y="1556792"/>
            <a:ext cx="1420495" cy="6483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2678" y="2420888"/>
            <a:ext cx="3119239" cy="77104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2678" y="3501008"/>
            <a:ext cx="3119239" cy="77104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126737" y="1556792"/>
            <a:ext cx="31095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We read and write.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198745" y="2636912"/>
            <a:ext cx="31368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We play games too.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167214" y="3645024"/>
            <a:ext cx="36273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We have fun at school.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449167" y="1412776"/>
            <a:ext cx="1048620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500" dirty="0">
                <a:ea typeface="楷体" panose="02010609060101010101" pitchFamily="49" charset="-122"/>
              </a:rPr>
              <a:t>read</a:t>
            </a:r>
            <a:endParaRPr lang="zh-CN" altLang="en-US" sz="3500" dirty="0"/>
          </a:p>
        </p:txBody>
      </p:sp>
      <p:sp>
        <p:nvSpPr>
          <p:cNvPr id="11" name="矩形 10"/>
          <p:cNvSpPr/>
          <p:nvPr/>
        </p:nvSpPr>
        <p:spPr>
          <a:xfrm>
            <a:off x="3476791" y="1484194"/>
            <a:ext cx="1180131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500" dirty="0">
                <a:ea typeface="楷体" panose="02010609060101010101" pitchFamily="49" charset="-122"/>
              </a:rPr>
              <a:t>write</a:t>
            </a:r>
            <a:endParaRPr lang="zh-CN" altLang="en-US" sz="3500" dirty="0"/>
          </a:p>
        </p:txBody>
      </p:sp>
      <p:sp>
        <p:nvSpPr>
          <p:cNvPr id="12" name="矩形 11"/>
          <p:cNvSpPr/>
          <p:nvPr/>
        </p:nvSpPr>
        <p:spPr>
          <a:xfrm>
            <a:off x="1552915" y="2464267"/>
            <a:ext cx="2765501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500" dirty="0">
                <a:ea typeface="楷体" panose="02010609060101010101" pitchFamily="49" charset="-122"/>
              </a:rPr>
              <a:t>play </a:t>
            </a:r>
            <a:r>
              <a:rPr lang="en-US" altLang="zh-CN" sz="3500" dirty="0" smtClean="0">
                <a:ea typeface="楷体" panose="02010609060101010101" pitchFamily="49" charset="-122"/>
              </a:rPr>
              <a:t>    games</a:t>
            </a:r>
            <a:endParaRPr lang="zh-CN" altLang="en-US" sz="3500" dirty="0"/>
          </a:p>
        </p:txBody>
      </p:sp>
      <p:sp>
        <p:nvSpPr>
          <p:cNvPr id="13" name="矩形 12"/>
          <p:cNvSpPr/>
          <p:nvPr/>
        </p:nvSpPr>
        <p:spPr>
          <a:xfrm>
            <a:off x="1558702" y="3535844"/>
            <a:ext cx="2517036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500" dirty="0" smtClean="0">
                <a:ea typeface="楷体" panose="02010609060101010101" pitchFamily="49" charset="-122"/>
              </a:rPr>
              <a:t>have       fun</a:t>
            </a:r>
            <a:endParaRPr lang="zh-CN" altLang="en-US" sz="3500" dirty="0"/>
          </a:p>
        </p:txBody>
      </p:sp>
    </p:spTree>
    <p:extLst>
      <p:ext uri="{BB962C8B-B14F-4D97-AF65-F5344CB8AC3E}">
        <p14:creationId xmlns:p14="http://schemas.microsoft.com/office/powerpoint/2010/main" val="79403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 试 部 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选出与所给例词属于同类的一项。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7250" algn="l"/>
                <a:tab pos="5645150" algn="l"/>
                <a:tab pos="8161338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school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tart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zoo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7250" algn="l"/>
                <a:tab pos="5645150" algn="l"/>
                <a:tab pos="8161338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7250" algn="l"/>
                <a:tab pos="5645150" algn="l"/>
                <a:tab pos="8161338" algn="l"/>
                <a:tab pos="986155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7250" algn="l"/>
                <a:tab pos="5645150" algn="l"/>
                <a:tab pos="8161338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oranges	A. read	B.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pears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213285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86022" y="2557871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school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zoo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动物园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都是地点类名词；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蛋挞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是食物类名词。故选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407707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586022" y="4581128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oranges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橙子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pears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梨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都是水果类名词复数形式；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127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1197</Words>
  <Application>Microsoft Office PowerPoint</Application>
  <PresentationFormat>自定义</PresentationFormat>
  <Paragraphs>172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353</cp:revision>
  <dcterms:created xsi:type="dcterms:W3CDTF">2020-11-06T05:24:00Z</dcterms:created>
  <dcterms:modified xsi:type="dcterms:W3CDTF">2025-06-07T07:21:50Z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